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9" r:id="rId8"/>
    <p:sldId id="262" r:id="rId9"/>
    <p:sldId id="270" r:id="rId10"/>
    <p:sldId id="271" r:id="rId11"/>
    <p:sldId id="263" r:id="rId12"/>
    <p:sldId id="272" r:id="rId13"/>
    <p:sldId id="264" r:id="rId14"/>
    <p:sldId id="265" r:id="rId15"/>
    <p:sldId id="273" r:id="rId16"/>
    <p:sldId id="267" r:id="rId17"/>
  </p:sldIdLst>
  <p:sldSz cx="12192000" cy="6858000"/>
  <p:notesSz cx="6881813" cy="10002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5" autoAdjust="0"/>
    <p:restoredTop sz="94660"/>
  </p:normalViewPr>
  <p:slideViewPr>
    <p:cSldViewPr snapToGrid="0">
      <p:cViewPr varScale="1">
        <p:scale>
          <a:sx n="85" d="100"/>
          <a:sy n="85" d="100"/>
        </p:scale>
        <p:origin x="48" y="22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17D13-6A30-4E19-90D1-D978B1ADAC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818F4E1-EA95-4CB7-87BE-D4709C68D8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AA508A4-B489-499D-9D7B-FF0BC94D796D}"/>
              </a:ext>
            </a:extLst>
          </p:cNvPr>
          <p:cNvSpPr>
            <a:spLocks noGrp="1"/>
          </p:cNvSpPr>
          <p:nvPr>
            <p:ph type="dt" sz="half" idx="10"/>
          </p:nvPr>
        </p:nvSpPr>
        <p:spPr/>
        <p:txBody>
          <a:bodyPr/>
          <a:lstStyle/>
          <a:p>
            <a:fld id="{A94F5002-A9E9-4D52-8DBF-DFA720CD7CF6}" type="datetimeFigureOut">
              <a:rPr lang="en-GB" smtClean="0"/>
              <a:t>08/07/2020</a:t>
            </a:fld>
            <a:endParaRPr lang="en-GB"/>
          </a:p>
        </p:txBody>
      </p:sp>
      <p:sp>
        <p:nvSpPr>
          <p:cNvPr id="5" name="Footer Placeholder 4">
            <a:extLst>
              <a:ext uri="{FF2B5EF4-FFF2-40B4-BE49-F238E27FC236}">
                <a16:creationId xmlns:a16="http://schemas.microsoft.com/office/drawing/2014/main" id="{286C4F26-415F-4242-BAC2-ED08102A6DD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640BF8E-E65C-4606-8548-677D4236A87E}"/>
              </a:ext>
            </a:extLst>
          </p:cNvPr>
          <p:cNvSpPr>
            <a:spLocks noGrp="1"/>
          </p:cNvSpPr>
          <p:nvPr>
            <p:ph type="sldNum" sz="quarter" idx="12"/>
          </p:nvPr>
        </p:nvSpPr>
        <p:spPr/>
        <p:txBody>
          <a:bodyPr/>
          <a:lstStyle/>
          <a:p>
            <a:fld id="{1801CC54-2DD6-422C-9784-D714C22D2832}" type="slidenum">
              <a:rPr lang="en-GB" smtClean="0"/>
              <a:t>‹#›</a:t>
            </a:fld>
            <a:endParaRPr lang="en-GB"/>
          </a:p>
        </p:txBody>
      </p:sp>
    </p:spTree>
    <p:extLst>
      <p:ext uri="{BB962C8B-B14F-4D97-AF65-F5344CB8AC3E}">
        <p14:creationId xmlns:p14="http://schemas.microsoft.com/office/powerpoint/2010/main" val="1783795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A951A-2E53-4B80-8C68-C4FBA2F6B08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AE8DDDC-2724-481B-AA9C-362FFFAE00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A71642-1140-49CF-A3B6-123A4C5F2346}"/>
              </a:ext>
            </a:extLst>
          </p:cNvPr>
          <p:cNvSpPr>
            <a:spLocks noGrp="1"/>
          </p:cNvSpPr>
          <p:nvPr>
            <p:ph type="dt" sz="half" idx="10"/>
          </p:nvPr>
        </p:nvSpPr>
        <p:spPr/>
        <p:txBody>
          <a:bodyPr/>
          <a:lstStyle/>
          <a:p>
            <a:fld id="{A94F5002-A9E9-4D52-8DBF-DFA720CD7CF6}" type="datetimeFigureOut">
              <a:rPr lang="en-GB" smtClean="0"/>
              <a:t>08/07/2020</a:t>
            </a:fld>
            <a:endParaRPr lang="en-GB"/>
          </a:p>
        </p:txBody>
      </p:sp>
      <p:sp>
        <p:nvSpPr>
          <p:cNvPr id="5" name="Footer Placeholder 4">
            <a:extLst>
              <a:ext uri="{FF2B5EF4-FFF2-40B4-BE49-F238E27FC236}">
                <a16:creationId xmlns:a16="http://schemas.microsoft.com/office/drawing/2014/main" id="{DE031A8C-F0B3-454B-8E27-3E21CEAA42B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DD58C26-2AD4-4876-87F3-0216F1D0CB1C}"/>
              </a:ext>
            </a:extLst>
          </p:cNvPr>
          <p:cNvSpPr>
            <a:spLocks noGrp="1"/>
          </p:cNvSpPr>
          <p:nvPr>
            <p:ph type="sldNum" sz="quarter" idx="12"/>
          </p:nvPr>
        </p:nvSpPr>
        <p:spPr/>
        <p:txBody>
          <a:bodyPr/>
          <a:lstStyle/>
          <a:p>
            <a:fld id="{1801CC54-2DD6-422C-9784-D714C22D2832}" type="slidenum">
              <a:rPr lang="en-GB" smtClean="0"/>
              <a:t>‹#›</a:t>
            </a:fld>
            <a:endParaRPr lang="en-GB"/>
          </a:p>
        </p:txBody>
      </p:sp>
    </p:spTree>
    <p:extLst>
      <p:ext uri="{BB962C8B-B14F-4D97-AF65-F5344CB8AC3E}">
        <p14:creationId xmlns:p14="http://schemas.microsoft.com/office/powerpoint/2010/main" val="2411744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E93EE2-0104-4EC9-AD4A-2F0F0A440C1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A255431-4603-4406-B41F-457376CABC3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3F09D33-008F-4E33-8B0B-6C02199EC966}"/>
              </a:ext>
            </a:extLst>
          </p:cNvPr>
          <p:cNvSpPr>
            <a:spLocks noGrp="1"/>
          </p:cNvSpPr>
          <p:nvPr>
            <p:ph type="dt" sz="half" idx="10"/>
          </p:nvPr>
        </p:nvSpPr>
        <p:spPr/>
        <p:txBody>
          <a:bodyPr/>
          <a:lstStyle/>
          <a:p>
            <a:fld id="{A94F5002-A9E9-4D52-8DBF-DFA720CD7CF6}" type="datetimeFigureOut">
              <a:rPr lang="en-GB" smtClean="0"/>
              <a:t>08/07/2020</a:t>
            </a:fld>
            <a:endParaRPr lang="en-GB"/>
          </a:p>
        </p:txBody>
      </p:sp>
      <p:sp>
        <p:nvSpPr>
          <p:cNvPr id="5" name="Footer Placeholder 4">
            <a:extLst>
              <a:ext uri="{FF2B5EF4-FFF2-40B4-BE49-F238E27FC236}">
                <a16:creationId xmlns:a16="http://schemas.microsoft.com/office/drawing/2014/main" id="{F0F85C08-1944-40C4-A841-58E7AAF2157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DD9BB8C-7CFF-44E9-A4C1-5530B81F9AD4}"/>
              </a:ext>
            </a:extLst>
          </p:cNvPr>
          <p:cNvSpPr>
            <a:spLocks noGrp="1"/>
          </p:cNvSpPr>
          <p:nvPr>
            <p:ph type="sldNum" sz="quarter" idx="12"/>
          </p:nvPr>
        </p:nvSpPr>
        <p:spPr/>
        <p:txBody>
          <a:bodyPr/>
          <a:lstStyle/>
          <a:p>
            <a:fld id="{1801CC54-2DD6-422C-9784-D714C22D2832}" type="slidenum">
              <a:rPr lang="en-GB" smtClean="0"/>
              <a:t>‹#›</a:t>
            </a:fld>
            <a:endParaRPr lang="en-GB"/>
          </a:p>
        </p:txBody>
      </p:sp>
    </p:spTree>
    <p:extLst>
      <p:ext uri="{BB962C8B-B14F-4D97-AF65-F5344CB8AC3E}">
        <p14:creationId xmlns:p14="http://schemas.microsoft.com/office/powerpoint/2010/main" val="1934283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3C663-8757-4EF2-858E-8788EAA2B41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62E7CDF-6A64-4EEE-BD21-62265D418F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BBB1EFE-D93D-4001-8921-D36EE21A8027}"/>
              </a:ext>
            </a:extLst>
          </p:cNvPr>
          <p:cNvSpPr>
            <a:spLocks noGrp="1"/>
          </p:cNvSpPr>
          <p:nvPr>
            <p:ph type="dt" sz="half" idx="10"/>
          </p:nvPr>
        </p:nvSpPr>
        <p:spPr/>
        <p:txBody>
          <a:bodyPr/>
          <a:lstStyle/>
          <a:p>
            <a:fld id="{A94F5002-A9E9-4D52-8DBF-DFA720CD7CF6}" type="datetimeFigureOut">
              <a:rPr lang="en-GB" smtClean="0"/>
              <a:t>08/07/2020</a:t>
            </a:fld>
            <a:endParaRPr lang="en-GB"/>
          </a:p>
        </p:txBody>
      </p:sp>
      <p:sp>
        <p:nvSpPr>
          <p:cNvPr id="5" name="Footer Placeholder 4">
            <a:extLst>
              <a:ext uri="{FF2B5EF4-FFF2-40B4-BE49-F238E27FC236}">
                <a16:creationId xmlns:a16="http://schemas.microsoft.com/office/drawing/2014/main" id="{412D9784-4CAF-4209-ADB8-3F00DD9EEAC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861EC14-6B87-4F02-A895-C5DB0D9F9923}"/>
              </a:ext>
            </a:extLst>
          </p:cNvPr>
          <p:cNvSpPr>
            <a:spLocks noGrp="1"/>
          </p:cNvSpPr>
          <p:nvPr>
            <p:ph type="sldNum" sz="quarter" idx="12"/>
          </p:nvPr>
        </p:nvSpPr>
        <p:spPr/>
        <p:txBody>
          <a:bodyPr/>
          <a:lstStyle/>
          <a:p>
            <a:fld id="{1801CC54-2DD6-422C-9784-D714C22D2832}" type="slidenum">
              <a:rPr lang="en-GB" smtClean="0"/>
              <a:t>‹#›</a:t>
            </a:fld>
            <a:endParaRPr lang="en-GB"/>
          </a:p>
        </p:txBody>
      </p:sp>
    </p:spTree>
    <p:extLst>
      <p:ext uri="{BB962C8B-B14F-4D97-AF65-F5344CB8AC3E}">
        <p14:creationId xmlns:p14="http://schemas.microsoft.com/office/powerpoint/2010/main" val="3723150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D68C2-9ABA-4613-935F-65FDEC1D59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2475CC5-5F51-4841-94FC-43CBD9A31D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B110E7-FA9B-4F38-AB3D-FA362BC5E49C}"/>
              </a:ext>
            </a:extLst>
          </p:cNvPr>
          <p:cNvSpPr>
            <a:spLocks noGrp="1"/>
          </p:cNvSpPr>
          <p:nvPr>
            <p:ph type="dt" sz="half" idx="10"/>
          </p:nvPr>
        </p:nvSpPr>
        <p:spPr/>
        <p:txBody>
          <a:bodyPr/>
          <a:lstStyle/>
          <a:p>
            <a:fld id="{A94F5002-A9E9-4D52-8DBF-DFA720CD7CF6}" type="datetimeFigureOut">
              <a:rPr lang="en-GB" smtClean="0"/>
              <a:t>08/07/2020</a:t>
            </a:fld>
            <a:endParaRPr lang="en-GB"/>
          </a:p>
        </p:txBody>
      </p:sp>
      <p:sp>
        <p:nvSpPr>
          <p:cNvPr id="5" name="Footer Placeholder 4">
            <a:extLst>
              <a:ext uri="{FF2B5EF4-FFF2-40B4-BE49-F238E27FC236}">
                <a16:creationId xmlns:a16="http://schemas.microsoft.com/office/drawing/2014/main" id="{BE47C45A-15C9-4132-A79F-2DBD48F1D65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DE55BD-6E06-4601-A94D-905BCE2F7727}"/>
              </a:ext>
            </a:extLst>
          </p:cNvPr>
          <p:cNvSpPr>
            <a:spLocks noGrp="1"/>
          </p:cNvSpPr>
          <p:nvPr>
            <p:ph type="sldNum" sz="quarter" idx="12"/>
          </p:nvPr>
        </p:nvSpPr>
        <p:spPr/>
        <p:txBody>
          <a:bodyPr/>
          <a:lstStyle/>
          <a:p>
            <a:fld id="{1801CC54-2DD6-422C-9784-D714C22D2832}" type="slidenum">
              <a:rPr lang="en-GB" smtClean="0"/>
              <a:t>‹#›</a:t>
            </a:fld>
            <a:endParaRPr lang="en-GB"/>
          </a:p>
        </p:txBody>
      </p:sp>
    </p:spTree>
    <p:extLst>
      <p:ext uri="{BB962C8B-B14F-4D97-AF65-F5344CB8AC3E}">
        <p14:creationId xmlns:p14="http://schemas.microsoft.com/office/powerpoint/2010/main" val="2430550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FF85B-13B5-44A6-B606-A1A4397D859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2D97612-676A-452E-8B4A-E142CAE6FEA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CB5F698-210F-46A9-A4A6-3D25DD0745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2B7D02F-664D-4619-93DD-22AF333591DC}"/>
              </a:ext>
            </a:extLst>
          </p:cNvPr>
          <p:cNvSpPr>
            <a:spLocks noGrp="1"/>
          </p:cNvSpPr>
          <p:nvPr>
            <p:ph type="dt" sz="half" idx="10"/>
          </p:nvPr>
        </p:nvSpPr>
        <p:spPr/>
        <p:txBody>
          <a:bodyPr/>
          <a:lstStyle/>
          <a:p>
            <a:fld id="{A94F5002-A9E9-4D52-8DBF-DFA720CD7CF6}" type="datetimeFigureOut">
              <a:rPr lang="en-GB" smtClean="0"/>
              <a:t>08/07/2020</a:t>
            </a:fld>
            <a:endParaRPr lang="en-GB"/>
          </a:p>
        </p:txBody>
      </p:sp>
      <p:sp>
        <p:nvSpPr>
          <p:cNvPr id="6" name="Footer Placeholder 5">
            <a:extLst>
              <a:ext uri="{FF2B5EF4-FFF2-40B4-BE49-F238E27FC236}">
                <a16:creationId xmlns:a16="http://schemas.microsoft.com/office/drawing/2014/main" id="{96CBE6BB-78A3-496D-BC16-5224D7830FF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C97F748-5D19-4667-973F-E179ACC2EC26}"/>
              </a:ext>
            </a:extLst>
          </p:cNvPr>
          <p:cNvSpPr>
            <a:spLocks noGrp="1"/>
          </p:cNvSpPr>
          <p:nvPr>
            <p:ph type="sldNum" sz="quarter" idx="12"/>
          </p:nvPr>
        </p:nvSpPr>
        <p:spPr/>
        <p:txBody>
          <a:bodyPr/>
          <a:lstStyle/>
          <a:p>
            <a:fld id="{1801CC54-2DD6-422C-9784-D714C22D2832}" type="slidenum">
              <a:rPr lang="en-GB" smtClean="0"/>
              <a:t>‹#›</a:t>
            </a:fld>
            <a:endParaRPr lang="en-GB"/>
          </a:p>
        </p:txBody>
      </p:sp>
    </p:spTree>
    <p:extLst>
      <p:ext uri="{BB962C8B-B14F-4D97-AF65-F5344CB8AC3E}">
        <p14:creationId xmlns:p14="http://schemas.microsoft.com/office/powerpoint/2010/main" val="42255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3FD3F-6FB9-4F95-8059-A3DFC3B7ABA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C837021-7931-45E1-812A-0CBA87FDBC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4103DA-DBF5-495E-8BB7-AF458E5FC96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3FD0363-A02C-4663-9E84-733F3E85E3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E1AFA73-50F7-49CA-A58A-8420627B9B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C4F9855-C9E3-4966-B993-CD04124F361C}"/>
              </a:ext>
            </a:extLst>
          </p:cNvPr>
          <p:cNvSpPr>
            <a:spLocks noGrp="1"/>
          </p:cNvSpPr>
          <p:nvPr>
            <p:ph type="dt" sz="half" idx="10"/>
          </p:nvPr>
        </p:nvSpPr>
        <p:spPr/>
        <p:txBody>
          <a:bodyPr/>
          <a:lstStyle/>
          <a:p>
            <a:fld id="{A94F5002-A9E9-4D52-8DBF-DFA720CD7CF6}" type="datetimeFigureOut">
              <a:rPr lang="en-GB" smtClean="0"/>
              <a:t>08/07/2020</a:t>
            </a:fld>
            <a:endParaRPr lang="en-GB"/>
          </a:p>
        </p:txBody>
      </p:sp>
      <p:sp>
        <p:nvSpPr>
          <p:cNvPr id="8" name="Footer Placeholder 7">
            <a:extLst>
              <a:ext uri="{FF2B5EF4-FFF2-40B4-BE49-F238E27FC236}">
                <a16:creationId xmlns:a16="http://schemas.microsoft.com/office/drawing/2014/main" id="{2AC4A64B-0EFD-417C-B778-E8119439BBD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A51B61E-87E0-4E2D-A3C5-FC5DC8060DEF}"/>
              </a:ext>
            </a:extLst>
          </p:cNvPr>
          <p:cNvSpPr>
            <a:spLocks noGrp="1"/>
          </p:cNvSpPr>
          <p:nvPr>
            <p:ph type="sldNum" sz="quarter" idx="12"/>
          </p:nvPr>
        </p:nvSpPr>
        <p:spPr/>
        <p:txBody>
          <a:bodyPr/>
          <a:lstStyle/>
          <a:p>
            <a:fld id="{1801CC54-2DD6-422C-9784-D714C22D2832}" type="slidenum">
              <a:rPr lang="en-GB" smtClean="0"/>
              <a:t>‹#›</a:t>
            </a:fld>
            <a:endParaRPr lang="en-GB"/>
          </a:p>
        </p:txBody>
      </p:sp>
    </p:spTree>
    <p:extLst>
      <p:ext uri="{BB962C8B-B14F-4D97-AF65-F5344CB8AC3E}">
        <p14:creationId xmlns:p14="http://schemas.microsoft.com/office/powerpoint/2010/main" val="241907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E53E9-27DD-4E9D-8414-858F563B754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7CA2FEE-1A00-4514-BA39-18A20C3ADB93}"/>
              </a:ext>
            </a:extLst>
          </p:cNvPr>
          <p:cNvSpPr>
            <a:spLocks noGrp="1"/>
          </p:cNvSpPr>
          <p:nvPr>
            <p:ph type="dt" sz="half" idx="10"/>
          </p:nvPr>
        </p:nvSpPr>
        <p:spPr/>
        <p:txBody>
          <a:bodyPr/>
          <a:lstStyle/>
          <a:p>
            <a:fld id="{A94F5002-A9E9-4D52-8DBF-DFA720CD7CF6}" type="datetimeFigureOut">
              <a:rPr lang="en-GB" smtClean="0"/>
              <a:t>08/07/2020</a:t>
            </a:fld>
            <a:endParaRPr lang="en-GB"/>
          </a:p>
        </p:txBody>
      </p:sp>
      <p:sp>
        <p:nvSpPr>
          <p:cNvPr id="4" name="Footer Placeholder 3">
            <a:extLst>
              <a:ext uri="{FF2B5EF4-FFF2-40B4-BE49-F238E27FC236}">
                <a16:creationId xmlns:a16="http://schemas.microsoft.com/office/drawing/2014/main" id="{9EE5F5C6-181B-43E4-A016-6B46DEA68E1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C0F7AC0-53A1-497A-B286-C41E7B981E97}"/>
              </a:ext>
            </a:extLst>
          </p:cNvPr>
          <p:cNvSpPr>
            <a:spLocks noGrp="1"/>
          </p:cNvSpPr>
          <p:nvPr>
            <p:ph type="sldNum" sz="quarter" idx="12"/>
          </p:nvPr>
        </p:nvSpPr>
        <p:spPr/>
        <p:txBody>
          <a:bodyPr/>
          <a:lstStyle/>
          <a:p>
            <a:fld id="{1801CC54-2DD6-422C-9784-D714C22D2832}" type="slidenum">
              <a:rPr lang="en-GB" smtClean="0"/>
              <a:t>‹#›</a:t>
            </a:fld>
            <a:endParaRPr lang="en-GB"/>
          </a:p>
        </p:txBody>
      </p:sp>
    </p:spTree>
    <p:extLst>
      <p:ext uri="{BB962C8B-B14F-4D97-AF65-F5344CB8AC3E}">
        <p14:creationId xmlns:p14="http://schemas.microsoft.com/office/powerpoint/2010/main" val="4042689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D94C09-83D5-4940-B6EA-FC4C7006A9CF}"/>
              </a:ext>
            </a:extLst>
          </p:cNvPr>
          <p:cNvSpPr>
            <a:spLocks noGrp="1"/>
          </p:cNvSpPr>
          <p:nvPr>
            <p:ph type="dt" sz="half" idx="10"/>
          </p:nvPr>
        </p:nvSpPr>
        <p:spPr/>
        <p:txBody>
          <a:bodyPr/>
          <a:lstStyle/>
          <a:p>
            <a:fld id="{A94F5002-A9E9-4D52-8DBF-DFA720CD7CF6}" type="datetimeFigureOut">
              <a:rPr lang="en-GB" smtClean="0"/>
              <a:t>08/07/2020</a:t>
            </a:fld>
            <a:endParaRPr lang="en-GB"/>
          </a:p>
        </p:txBody>
      </p:sp>
      <p:sp>
        <p:nvSpPr>
          <p:cNvPr id="3" name="Footer Placeholder 2">
            <a:extLst>
              <a:ext uri="{FF2B5EF4-FFF2-40B4-BE49-F238E27FC236}">
                <a16:creationId xmlns:a16="http://schemas.microsoft.com/office/drawing/2014/main" id="{0CF9F025-69C3-4C4A-AB8A-19A23344268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B13A6D4-C378-4D35-AB23-89E912A6DEBE}"/>
              </a:ext>
            </a:extLst>
          </p:cNvPr>
          <p:cNvSpPr>
            <a:spLocks noGrp="1"/>
          </p:cNvSpPr>
          <p:nvPr>
            <p:ph type="sldNum" sz="quarter" idx="12"/>
          </p:nvPr>
        </p:nvSpPr>
        <p:spPr/>
        <p:txBody>
          <a:bodyPr/>
          <a:lstStyle/>
          <a:p>
            <a:fld id="{1801CC54-2DD6-422C-9784-D714C22D2832}" type="slidenum">
              <a:rPr lang="en-GB" smtClean="0"/>
              <a:t>‹#›</a:t>
            </a:fld>
            <a:endParaRPr lang="en-GB"/>
          </a:p>
        </p:txBody>
      </p:sp>
    </p:spTree>
    <p:extLst>
      <p:ext uri="{BB962C8B-B14F-4D97-AF65-F5344CB8AC3E}">
        <p14:creationId xmlns:p14="http://schemas.microsoft.com/office/powerpoint/2010/main" val="4204921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CC19E-47D4-4BDF-A510-B2B9804278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19091BD-6246-40AF-8F9C-33D1EABB31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55D8CDA-E5AB-4501-93A7-E1C57F6A0E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6675E2-CDB5-4760-91D9-C4A2439AB7D5}"/>
              </a:ext>
            </a:extLst>
          </p:cNvPr>
          <p:cNvSpPr>
            <a:spLocks noGrp="1"/>
          </p:cNvSpPr>
          <p:nvPr>
            <p:ph type="dt" sz="half" idx="10"/>
          </p:nvPr>
        </p:nvSpPr>
        <p:spPr/>
        <p:txBody>
          <a:bodyPr/>
          <a:lstStyle/>
          <a:p>
            <a:fld id="{A94F5002-A9E9-4D52-8DBF-DFA720CD7CF6}" type="datetimeFigureOut">
              <a:rPr lang="en-GB" smtClean="0"/>
              <a:t>08/07/2020</a:t>
            </a:fld>
            <a:endParaRPr lang="en-GB"/>
          </a:p>
        </p:txBody>
      </p:sp>
      <p:sp>
        <p:nvSpPr>
          <p:cNvPr id="6" name="Footer Placeholder 5">
            <a:extLst>
              <a:ext uri="{FF2B5EF4-FFF2-40B4-BE49-F238E27FC236}">
                <a16:creationId xmlns:a16="http://schemas.microsoft.com/office/drawing/2014/main" id="{98116481-70FB-42D8-9CDB-7F5FF2A30C5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9EFA0EB-6D1F-45DD-9D5E-0A030D7F3D84}"/>
              </a:ext>
            </a:extLst>
          </p:cNvPr>
          <p:cNvSpPr>
            <a:spLocks noGrp="1"/>
          </p:cNvSpPr>
          <p:nvPr>
            <p:ph type="sldNum" sz="quarter" idx="12"/>
          </p:nvPr>
        </p:nvSpPr>
        <p:spPr/>
        <p:txBody>
          <a:bodyPr/>
          <a:lstStyle/>
          <a:p>
            <a:fld id="{1801CC54-2DD6-422C-9784-D714C22D2832}" type="slidenum">
              <a:rPr lang="en-GB" smtClean="0"/>
              <a:t>‹#›</a:t>
            </a:fld>
            <a:endParaRPr lang="en-GB"/>
          </a:p>
        </p:txBody>
      </p:sp>
    </p:spTree>
    <p:extLst>
      <p:ext uri="{BB962C8B-B14F-4D97-AF65-F5344CB8AC3E}">
        <p14:creationId xmlns:p14="http://schemas.microsoft.com/office/powerpoint/2010/main" val="4049132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40B3A-334C-4D48-9E35-7291E3F7EC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05BAB6E-1411-4507-B819-9D668D9B78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1031711-AA28-4160-AAB4-109591B50E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F812B2-96FC-451E-80DB-56FA9CBA2C79}"/>
              </a:ext>
            </a:extLst>
          </p:cNvPr>
          <p:cNvSpPr>
            <a:spLocks noGrp="1"/>
          </p:cNvSpPr>
          <p:nvPr>
            <p:ph type="dt" sz="half" idx="10"/>
          </p:nvPr>
        </p:nvSpPr>
        <p:spPr/>
        <p:txBody>
          <a:bodyPr/>
          <a:lstStyle/>
          <a:p>
            <a:fld id="{A94F5002-A9E9-4D52-8DBF-DFA720CD7CF6}" type="datetimeFigureOut">
              <a:rPr lang="en-GB" smtClean="0"/>
              <a:t>08/07/2020</a:t>
            </a:fld>
            <a:endParaRPr lang="en-GB"/>
          </a:p>
        </p:txBody>
      </p:sp>
      <p:sp>
        <p:nvSpPr>
          <p:cNvPr id="6" name="Footer Placeholder 5">
            <a:extLst>
              <a:ext uri="{FF2B5EF4-FFF2-40B4-BE49-F238E27FC236}">
                <a16:creationId xmlns:a16="http://schemas.microsoft.com/office/drawing/2014/main" id="{C7C2E8FC-C094-4937-8E10-53F3EA96550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30B59FD-13CB-4BC4-8738-DCD054D7E2C8}"/>
              </a:ext>
            </a:extLst>
          </p:cNvPr>
          <p:cNvSpPr>
            <a:spLocks noGrp="1"/>
          </p:cNvSpPr>
          <p:nvPr>
            <p:ph type="sldNum" sz="quarter" idx="12"/>
          </p:nvPr>
        </p:nvSpPr>
        <p:spPr/>
        <p:txBody>
          <a:bodyPr/>
          <a:lstStyle/>
          <a:p>
            <a:fld id="{1801CC54-2DD6-422C-9784-D714C22D2832}" type="slidenum">
              <a:rPr lang="en-GB" smtClean="0"/>
              <a:t>‹#›</a:t>
            </a:fld>
            <a:endParaRPr lang="en-GB"/>
          </a:p>
        </p:txBody>
      </p:sp>
    </p:spTree>
    <p:extLst>
      <p:ext uri="{BB962C8B-B14F-4D97-AF65-F5344CB8AC3E}">
        <p14:creationId xmlns:p14="http://schemas.microsoft.com/office/powerpoint/2010/main" val="1858819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ACD7E2-3D04-472B-8A14-C093F7270F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FA72B55-6B4F-402D-91FE-E95D9BC99E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A095741-331D-4D70-8149-7DD079FD15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4F5002-A9E9-4D52-8DBF-DFA720CD7CF6}" type="datetimeFigureOut">
              <a:rPr lang="en-GB" smtClean="0"/>
              <a:t>08/07/2020</a:t>
            </a:fld>
            <a:endParaRPr lang="en-GB"/>
          </a:p>
        </p:txBody>
      </p:sp>
      <p:sp>
        <p:nvSpPr>
          <p:cNvPr id="5" name="Footer Placeholder 4">
            <a:extLst>
              <a:ext uri="{FF2B5EF4-FFF2-40B4-BE49-F238E27FC236}">
                <a16:creationId xmlns:a16="http://schemas.microsoft.com/office/drawing/2014/main" id="{1835B2D5-92A8-46A0-B000-5A694B70F4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CF7F59E-2846-4664-8C8C-D1241C6816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01CC54-2DD6-422C-9784-D714C22D2832}" type="slidenum">
              <a:rPr lang="en-GB" smtClean="0"/>
              <a:t>‹#›</a:t>
            </a:fld>
            <a:endParaRPr lang="en-GB"/>
          </a:p>
        </p:txBody>
      </p:sp>
    </p:spTree>
    <p:extLst>
      <p:ext uri="{BB962C8B-B14F-4D97-AF65-F5344CB8AC3E}">
        <p14:creationId xmlns:p14="http://schemas.microsoft.com/office/powerpoint/2010/main" val="514160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emf"/><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840F3-AEBC-4092-A8F5-793A666E3625}"/>
              </a:ext>
            </a:extLst>
          </p:cNvPr>
          <p:cNvSpPr>
            <a:spLocks noGrp="1"/>
          </p:cNvSpPr>
          <p:nvPr>
            <p:ph type="ctrTitle"/>
          </p:nvPr>
        </p:nvSpPr>
        <p:spPr/>
        <p:txBody>
          <a:bodyPr/>
          <a:lstStyle/>
          <a:p>
            <a:r>
              <a:rPr lang="en-GB" dirty="0"/>
              <a:t>Stapleford MUGA</a:t>
            </a:r>
          </a:p>
        </p:txBody>
      </p:sp>
      <p:sp>
        <p:nvSpPr>
          <p:cNvPr id="3" name="Subtitle 2">
            <a:extLst>
              <a:ext uri="{FF2B5EF4-FFF2-40B4-BE49-F238E27FC236}">
                <a16:creationId xmlns:a16="http://schemas.microsoft.com/office/drawing/2014/main" id="{D6EBEE88-F881-4558-8866-265F848C2185}"/>
              </a:ext>
            </a:extLst>
          </p:cNvPr>
          <p:cNvSpPr>
            <a:spLocks noGrp="1"/>
          </p:cNvSpPr>
          <p:nvPr>
            <p:ph type="subTitle" idx="1"/>
          </p:nvPr>
        </p:nvSpPr>
        <p:spPr/>
        <p:txBody>
          <a:bodyPr>
            <a:normAutofit lnSpcReduction="10000"/>
          </a:bodyPr>
          <a:lstStyle/>
          <a:p>
            <a:r>
              <a:rPr lang="en-GB" dirty="0"/>
              <a:t>Multi-Use Games Area</a:t>
            </a:r>
          </a:p>
          <a:p>
            <a:endParaRPr lang="en-GB" dirty="0"/>
          </a:p>
          <a:p>
            <a:r>
              <a:rPr lang="en-GB" dirty="0"/>
              <a:t>Presentation by Councillor McPhater</a:t>
            </a:r>
          </a:p>
          <a:p>
            <a:r>
              <a:rPr lang="en-GB" dirty="0"/>
              <a:t>08/07/2020</a:t>
            </a:r>
          </a:p>
        </p:txBody>
      </p:sp>
    </p:spTree>
    <p:extLst>
      <p:ext uri="{BB962C8B-B14F-4D97-AF65-F5344CB8AC3E}">
        <p14:creationId xmlns:p14="http://schemas.microsoft.com/office/powerpoint/2010/main" val="22422309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52A749-10C4-428A-B258-9103ABA2B4A3}"/>
              </a:ext>
            </a:extLst>
          </p:cNvPr>
          <p:cNvPicPr>
            <a:picLocks noChangeAspect="1"/>
          </p:cNvPicPr>
          <p:nvPr/>
        </p:nvPicPr>
        <p:blipFill>
          <a:blip r:embed="rId2"/>
          <a:stretch>
            <a:fillRect/>
          </a:stretch>
        </p:blipFill>
        <p:spPr>
          <a:xfrm>
            <a:off x="39590" y="665726"/>
            <a:ext cx="8601075" cy="6143625"/>
          </a:xfrm>
          <a:prstGeom prst="rect">
            <a:avLst/>
          </a:prstGeom>
        </p:spPr>
      </p:pic>
      <p:pic>
        <p:nvPicPr>
          <p:cNvPr id="5" name="Picture 4">
            <a:extLst>
              <a:ext uri="{FF2B5EF4-FFF2-40B4-BE49-F238E27FC236}">
                <a16:creationId xmlns:a16="http://schemas.microsoft.com/office/drawing/2014/main" id="{D3146E6D-573A-4464-B333-711700685BD4}"/>
              </a:ext>
            </a:extLst>
          </p:cNvPr>
          <p:cNvPicPr>
            <a:picLocks noChangeAspect="1"/>
          </p:cNvPicPr>
          <p:nvPr/>
        </p:nvPicPr>
        <p:blipFill>
          <a:blip r:embed="rId3"/>
          <a:stretch>
            <a:fillRect/>
          </a:stretch>
        </p:blipFill>
        <p:spPr>
          <a:xfrm>
            <a:off x="8257669" y="154165"/>
            <a:ext cx="3530728" cy="3436117"/>
          </a:xfrm>
          <a:prstGeom prst="rect">
            <a:avLst/>
          </a:prstGeom>
        </p:spPr>
      </p:pic>
    </p:spTree>
    <p:extLst>
      <p:ext uri="{BB962C8B-B14F-4D97-AF65-F5344CB8AC3E}">
        <p14:creationId xmlns:p14="http://schemas.microsoft.com/office/powerpoint/2010/main" val="35739803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36694-E330-4DF6-AEE7-9971EDEBC264}"/>
              </a:ext>
            </a:extLst>
          </p:cNvPr>
          <p:cNvSpPr>
            <a:spLocks noGrp="1"/>
          </p:cNvSpPr>
          <p:nvPr>
            <p:ph type="title"/>
          </p:nvPr>
        </p:nvSpPr>
        <p:spPr/>
        <p:txBody>
          <a:bodyPr/>
          <a:lstStyle/>
          <a:p>
            <a:r>
              <a:rPr lang="en-GB" dirty="0"/>
              <a:t>Final Bid</a:t>
            </a:r>
          </a:p>
        </p:txBody>
      </p:sp>
      <p:pic>
        <p:nvPicPr>
          <p:cNvPr id="9" name="Picture 8">
            <a:extLst>
              <a:ext uri="{FF2B5EF4-FFF2-40B4-BE49-F238E27FC236}">
                <a16:creationId xmlns:a16="http://schemas.microsoft.com/office/drawing/2014/main" id="{FFB9C4B2-1F38-416C-BBCD-6F69EA18D0F9}"/>
              </a:ext>
            </a:extLst>
          </p:cNvPr>
          <p:cNvPicPr>
            <a:picLocks noChangeAspect="1"/>
          </p:cNvPicPr>
          <p:nvPr/>
        </p:nvPicPr>
        <p:blipFill>
          <a:blip r:embed="rId2"/>
          <a:stretch>
            <a:fillRect/>
          </a:stretch>
        </p:blipFill>
        <p:spPr>
          <a:xfrm>
            <a:off x="955159" y="1429216"/>
            <a:ext cx="10322368" cy="4421821"/>
          </a:xfrm>
          <a:prstGeom prst="rect">
            <a:avLst/>
          </a:prstGeom>
        </p:spPr>
      </p:pic>
      <p:sp>
        <p:nvSpPr>
          <p:cNvPr id="10" name="Oval 9">
            <a:extLst>
              <a:ext uri="{FF2B5EF4-FFF2-40B4-BE49-F238E27FC236}">
                <a16:creationId xmlns:a16="http://schemas.microsoft.com/office/drawing/2014/main" id="{8D86A121-BA50-4B92-8AAD-EE1855CF296C}"/>
              </a:ext>
            </a:extLst>
          </p:cNvPr>
          <p:cNvSpPr/>
          <p:nvPr/>
        </p:nvSpPr>
        <p:spPr>
          <a:xfrm>
            <a:off x="10047179" y="5497620"/>
            <a:ext cx="1347307" cy="476834"/>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37627834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144F6-5849-40AE-8E22-8BDB7B9E7C20}"/>
              </a:ext>
            </a:extLst>
          </p:cNvPr>
          <p:cNvSpPr>
            <a:spLocks noGrp="1"/>
          </p:cNvSpPr>
          <p:nvPr>
            <p:ph type="title"/>
          </p:nvPr>
        </p:nvSpPr>
        <p:spPr/>
        <p:txBody>
          <a:bodyPr/>
          <a:lstStyle/>
          <a:p>
            <a:r>
              <a:rPr lang="en-GB" dirty="0"/>
              <a:t>Conclusions</a:t>
            </a:r>
          </a:p>
        </p:txBody>
      </p:sp>
      <p:sp>
        <p:nvSpPr>
          <p:cNvPr id="3" name="Content Placeholder 2">
            <a:extLst>
              <a:ext uri="{FF2B5EF4-FFF2-40B4-BE49-F238E27FC236}">
                <a16:creationId xmlns:a16="http://schemas.microsoft.com/office/drawing/2014/main" id="{C1853D6F-8B4D-42EA-B659-4F76D010A463}"/>
              </a:ext>
            </a:extLst>
          </p:cNvPr>
          <p:cNvSpPr>
            <a:spLocks noGrp="1"/>
          </p:cNvSpPr>
          <p:nvPr>
            <p:ph idx="1"/>
          </p:nvPr>
        </p:nvSpPr>
        <p:spPr/>
        <p:txBody>
          <a:bodyPr>
            <a:normAutofit fontScale="92500" lnSpcReduction="10000"/>
          </a:bodyPr>
          <a:lstStyle/>
          <a:p>
            <a:r>
              <a:rPr lang="en-GB" dirty="0"/>
              <a:t>Both Firm A and Firm C are well respected organisations and references for both resulted in a conclusion either would be satisfactory partners to proceed with. Both were excellent to work with.</a:t>
            </a:r>
          </a:p>
          <a:p>
            <a:r>
              <a:rPr lang="en-GB" dirty="0"/>
              <a:t>Firm C was able to secure greater discounts for our project from their suppliers. The differential in bids is significant.</a:t>
            </a:r>
          </a:p>
          <a:p>
            <a:r>
              <a:rPr lang="en-GB" dirty="0"/>
              <a:t>The surface, lighting and fencing are all fit and proper solutions for our needs.</a:t>
            </a:r>
          </a:p>
          <a:p>
            <a:r>
              <a:rPr lang="en-GB" dirty="0"/>
              <a:t>Planning permission will be needed for the entire project, not just the lighting. (Clerk has confirmed this)</a:t>
            </a:r>
          </a:p>
          <a:p>
            <a:r>
              <a:rPr lang="en-GB" dirty="0"/>
              <a:t>A divider net will be necessary to ensure two different sports can occur safely concurrently.</a:t>
            </a:r>
          </a:p>
          <a:p>
            <a:endParaRPr lang="en-GB" dirty="0"/>
          </a:p>
          <a:p>
            <a:pPr marL="0" indent="0">
              <a:buNone/>
            </a:pPr>
            <a:endParaRPr lang="en-GB" dirty="0"/>
          </a:p>
        </p:txBody>
      </p:sp>
    </p:spTree>
    <p:extLst>
      <p:ext uri="{BB962C8B-B14F-4D97-AF65-F5344CB8AC3E}">
        <p14:creationId xmlns:p14="http://schemas.microsoft.com/office/powerpoint/2010/main" val="97768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ABB5A-DCF4-4838-8587-9BE253A50C1C}"/>
              </a:ext>
            </a:extLst>
          </p:cNvPr>
          <p:cNvSpPr>
            <a:spLocks noGrp="1"/>
          </p:cNvSpPr>
          <p:nvPr>
            <p:ph type="title"/>
          </p:nvPr>
        </p:nvSpPr>
        <p:spPr/>
        <p:txBody>
          <a:bodyPr/>
          <a:lstStyle/>
          <a:p>
            <a:r>
              <a:rPr lang="en-GB" dirty="0"/>
              <a:t>Recommendations</a:t>
            </a:r>
          </a:p>
        </p:txBody>
      </p:sp>
      <p:sp>
        <p:nvSpPr>
          <p:cNvPr id="3" name="Content Placeholder 2">
            <a:extLst>
              <a:ext uri="{FF2B5EF4-FFF2-40B4-BE49-F238E27FC236}">
                <a16:creationId xmlns:a16="http://schemas.microsoft.com/office/drawing/2014/main" id="{E6EF9F2F-8A7A-4831-A341-E0182AC59ED8}"/>
              </a:ext>
            </a:extLst>
          </p:cNvPr>
          <p:cNvSpPr>
            <a:spLocks noGrp="1"/>
          </p:cNvSpPr>
          <p:nvPr>
            <p:ph idx="1"/>
          </p:nvPr>
        </p:nvSpPr>
        <p:spPr/>
        <p:txBody>
          <a:bodyPr>
            <a:normAutofit fontScale="85000" lnSpcReduction="20000"/>
          </a:bodyPr>
          <a:lstStyle/>
          <a:p>
            <a:r>
              <a:rPr lang="en-GB" dirty="0"/>
              <a:t>Select Firm C and proceed to contractual terms.</a:t>
            </a:r>
          </a:p>
          <a:p>
            <a:r>
              <a:rPr lang="en-GB" dirty="0"/>
              <a:t>Start the planning permission process.</a:t>
            </a:r>
          </a:p>
          <a:p>
            <a:r>
              <a:rPr lang="en-GB" dirty="0"/>
              <a:t>Set aside £80K to cover project costs and legal/planning fees/PIN Gate.</a:t>
            </a:r>
          </a:p>
          <a:p>
            <a:r>
              <a:rPr lang="en-GB" dirty="0"/>
              <a:t>Inlay only Tennis, Football and Netball. Paint on Basketball lines.</a:t>
            </a:r>
          </a:p>
          <a:p>
            <a:r>
              <a:rPr lang="en-GB" dirty="0"/>
              <a:t>Finalise contractual terms with Tennis Club. To assist this, recommend we hold off for one final month on proceeding with Statutory Process.</a:t>
            </a:r>
          </a:p>
          <a:p>
            <a:r>
              <a:rPr lang="en-GB" dirty="0"/>
              <a:t>Finalise playing schedule/prices so villagers can plan their activities.</a:t>
            </a:r>
          </a:p>
          <a:p>
            <a:r>
              <a:rPr lang="en-GB" dirty="0"/>
              <a:t>Continue reach out </a:t>
            </a:r>
            <a:r>
              <a:rPr lang="en-GB" dirty="0" err="1"/>
              <a:t>wrt</a:t>
            </a:r>
            <a:r>
              <a:rPr lang="en-GB" dirty="0"/>
              <a:t> to all sports.</a:t>
            </a:r>
          </a:p>
          <a:p>
            <a:r>
              <a:rPr lang="en-GB" dirty="0"/>
              <a:t>Create a sinking fund to cover maintenance costs and surface renewal in 10-12 years.</a:t>
            </a:r>
          </a:p>
          <a:p>
            <a:r>
              <a:rPr lang="en-GB" dirty="0"/>
              <a:t>Utilise </a:t>
            </a:r>
            <a:r>
              <a:rPr lang="en-GB" dirty="0" err="1"/>
              <a:t>ClubSpark</a:t>
            </a:r>
            <a:r>
              <a:rPr lang="en-GB" dirty="0"/>
              <a:t> for online booking.</a:t>
            </a:r>
          </a:p>
          <a:p>
            <a:r>
              <a:rPr lang="en-GB" dirty="0"/>
              <a:t>Explore CIA </a:t>
            </a:r>
            <a:r>
              <a:rPr lang="en-GB" dirty="0" err="1"/>
              <a:t>Clubspark</a:t>
            </a:r>
            <a:r>
              <a:rPr lang="en-GB" dirty="0"/>
              <a:t> Gate – PIN Code access.</a:t>
            </a:r>
          </a:p>
          <a:p>
            <a:endParaRPr lang="en-GB" dirty="0"/>
          </a:p>
        </p:txBody>
      </p:sp>
    </p:spTree>
    <p:extLst>
      <p:ext uri="{BB962C8B-B14F-4D97-AF65-F5344CB8AC3E}">
        <p14:creationId xmlns:p14="http://schemas.microsoft.com/office/powerpoint/2010/main" val="34180232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C7962-62CB-4783-8412-6048B90470E1}"/>
              </a:ext>
            </a:extLst>
          </p:cNvPr>
          <p:cNvSpPr>
            <a:spLocks noGrp="1"/>
          </p:cNvSpPr>
          <p:nvPr>
            <p:ph type="title"/>
          </p:nvPr>
        </p:nvSpPr>
        <p:spPr/>
        <p:txBody>
          <a:bodyPr/>
          <a:lstStyle/>
          <a:p>
            <a:r>
              <a:rPr lang="en-GB" dirty="0"/>
              <a:t>Implications</a:t>
            </a:r>
          </a:p>
        </p:txBody>
      </p:sp>
      <p:sp>
        <p:nvSpPr>
          <p:cNvPr id="3" name="Content Placeholder 2">
            <a:extLst>
              <a:ext uri="{FF2B5EF4-FFF2-40B4-BE49-F238E27FC236}">
                <a16:creationId xmlns:a16="http://schemas.microsoft.com/office/drawing/2014/main" id="{F3959CB5-9D13-4525-930A-36DD04CD8279}"/>
              </a:ext>
            </a:extLst>
          </p:cNvPr>
          <p:cNvSpPr>
            <a:spLocks noGrp="1"/>
          </p:cNvSpPr>
          <p:nvPr>
            <p:ph idx="1"/>
          </p:nvPr>
        </p:nvSpPr>
        <p:spPr/>
        <p:txBody>
          <a:bodyPr/>
          <a:lstStyle/>
          <a:p>
            <a:r>
              <a:rPr lang="en-GB" dirty="0"/>
              <a:t>New Community Asset: robust, secure and attractive.</a:t>
            </a:r>
          </a:p>
          <a:p>
            <a:r>
              <a:rPr lang="en-GB" dirty="0"/>
              <a:t>Broad appeal across age groups, genders and sporting affiliation.</a:t>
            </a:r>
          </a:p>
          <a:p>
            <a:r>
              <a:rPr lang="en-GB" dirty="0"/>
              <a:t>Lighting allows enhanced playing times for all sports.</a:t>
            </a:r>
          </a:p>
          <a:p>
            <a:r>
              <a:rPr lang="en-GB" dirty="0"/>
              <a:t>Would attract users from neighbouring villages and foster interest in other (team-based) sports.</a:t>
            </a:r>
          </a:p>
          <a:p>
            <a:r>
              <a:rPr lang="en-GB" dirty="0"/>
              <a:t>Tennis club could continue to enjoy exclusive usage periods.</a:t>
            </a:r>
          </a:p>
          <a:p>
            <a:r>
              <a:rPr lang="en-GB" dirty="0"/>
              <a:t>Ongoing maintenance and repairs costs would be planned for and not be a surprise in ten years time. (no ground-hog day)</a:t>
            </a:r>
          </a:p>
          <a:p>
            <a:endParaRPr lang="en-GB" dirty="0"/>
          </a:p>
        </p:txBody>
      </p:sp>
    </p:spTree>
    <p:extLst>
      <p:ext uri="{BB962C8B-B14F-4D97-AF65-F5344CB8AC3E}">
        <p14:creationId xmlns:p14="http://schemas.microsoft.com/office/powerpoint/2010/main" val="1938959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E1F56-CCAB-4423-A858-4B37F1BBCC61}"/>
              </a:ext>
            </a:extLst>
          </p:cNvPr>
          <p:cNvSpPr>
            <a:spLocks noGrp="1"/>
          </p:cNvSpPr>
          <p:nvPr>
            <p:ph type="ctrTitle"/>
          </p:nvPr>
        </p:nvSpPr>
        <p:spPr/>
        <p:txBody>
          <a:bodyPr/>
          <a:lstStyle/>
          <a:p>
            <a:r>
              <a:rPr lang="en-GB" dirty="0"/>
              <a:t>Any Questions</a:t>
            </a:r>
          </a:p>
        </p:txBody>
      </p:sp>
    </p:spTree>
    <p:extLst>
      <p:ext uri="{BB962C8B-B14F-4D97-AF65-F5344CB8AC3E}">
        <p14:creationId xmlns:p14="http://schemas.microsoft.com/office/powerpoint/2010/main" val="27673667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B23921-3B9B-40BA-B4FD-2EC845312089}"/>
              </a:ext>
            </a:extLst>
          </p:cNvPr>
          <p:cNvPicPr>
            <a:picLocks noChangeAspect="1"/>
          </p:cNvPicPr>
          <p:nvPr/>
        </p:nvPicPr>
        <p:blipFill>
          <a:blip r:embed="rId2"/>
          <a:stretch>
            <a:fillRect/>
          </a:stretch>
        </p:blipFill>
        <p:spPr>
          <a:xfrm>
            <a:off x="269180" y="0"/>
            <a:ext cx="4855709" cy="6858000"/>
          </a:xfrm>
          <a:prstGeom prst="rect">
            <a:avLst/>
          </a:prstGeom>
        </p:spPr>
      </p:pic>
      <p:sp>
        <p:nvSpPr>
          <p:cNvPr id="4" name="Rectangle 3">
            <a:extLst>
              <a:ext uri="{FF2B5EF4-FFF2-40B4-BE49-F238E27FC236}">
                <a16:creationId xmlns:a16="http://schemas.microsoft.com/office/drawing/2014/main" id="{41D33552-E0C5-4554-9AA1-8AD4519C7E92}"/>
              </a:ext>
            </a:extLst>
          </p:cNvPr>
          <p:cNvSpPr/>
          <p:nvPr/>
        </p:nvSpPr>
        <p:spPr>
          <a:xfrm rot="16200000">
            <a:off x="8405777" y="2883189"/>
            <a:ext cx="5680081"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Information Sheets</a:t>
            </a:r>
          </a:p>
        </p:txBody>
      </p:sp>
      <p:pic>
        <p:nvPicPr>
          <p:cNvPr id="5" name="Picture 4">
            <a:extLst>
              <a:ext uri="{FF2B5EF4-FFF2-40B4-BE49-F238E27FC236}">
                <a16:creationId xmlns:a16="http://schemas.microsoft.com/office/drawing/2014/main" id="{ACF369D9-0FB2-411D-B08F-B607CC3C7778}"/>
              </a:ext>
            </a:extLst>
          </p:cNvPr>
          <p:cNvPicPr>
            <a:picLocks noChangeAspect="1"/>
          </p:cNvPicPr>
          <p:nvPr/>
        </p:nvPicPr>
        <p:blipFill>
          <a:blip r:embed="rId3"/>
          <a:stretch>
            <a:fillRect/>
          </a:stretch>
        </p:blipFill>
        <p:spPr>
          <a:xfrm>
            <a:off x="5295667" y="0"/>
            <a:ext cx="4829405" cy="6858000"/>
          </a:xfrm>
          <a:prstGeom prst="rect">
            <a:avLst/>
          </a:prstGeom>
        </p:spPr>
      </p:pic>
    </p:spTree>
    <p:extLst>
      <p:ext uri="{BB962C8B-B14F-4D97-AF65-F5344CB8AC3E}">
        <p14:creationId xmlns:p14="http://schemas.microsoft.com/office/powerpoint/2010/main" val="24592957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A9C76-4727-4D05-8A2E-7D0D10B64985}"/>
              </a:ext>
            </a:extLst>
          </p:cNvPr>
          <p:cNvSpPr>
            <a:spLocks noGrp="1"/>
          </p:cNvSpPr>
          <p:nvPr>
            <p:ph type="title"/>
          </p:nvPr>
        </p:nvSpPr>
        <p:spPr/>
        <p:txBody>
          <a:bodyPr/>
          <a:lstStyle/>
          <a:p>
            <a:r>
              <a:rPr lang="en-GB" dirty="0"/>
              <a:t>The Story So Far…</a:t>
            </a:r>
          </a:p>
        </p:txBody>
      </p:sp>
      <p:sp>
        <p:nvSpPr>
          <p:cNvPr id="3" name="Content Placeholder 2">
            <a:extLst>
              <a:ext uri="{FF2B5EF4-FFF2-40B4-BE49-F238E27FC236}">
                <a16:creationId xmlns:a16="http://schemas.microsoft.com/office/drawing/2014/main" id="{E16E57DA-8D78-4039-AED1-25812B3CD5A4}"/>
              </a:ext>
            </a:extLst>
          </p:cNvPr>
          <p:cNvSpPr>
            <a:spLocks noGrp="1"/>
          </p:cNvSpPr>
          <p:nvPr>
            <p:ph idx="1"/>
          </p:nvPr>
        </p:nvSpPr>
        <p:spPr/>
        <p:txBody>
          <a:bodyPr>
            <a:normAutofit fontScale="92500"/>
          </a:bodyPr>
          <a:lstStyle/>
          <a:p>
            <a:r>
              <a:rPr lang="en-GB" dirty="0"/>
              <a:t>The PC has approved an exploration of how S106 money could potentially be used for upgrading the existing Tennis Courts into a multi-sport venue.</a:t>
            </a:r>
          </a:p>
          <a:p>
            <a:r>
              <a:rPr lang="en-GB" dirty="0"/>
              <a:t>A Sports Advisory Working Group was set up to help advise, evaluate, guide and participate in constructive way towards improving sports access generally in the village. Their work continues.</a:t>
            </a:r>
          </a:p>
          <a:p>
            <a:r>
              <a:rPr lang="en-GB" dirty="0"/>
              <a:t>Three MUGA building organisations were whittled down to two in the last meeting and have now been asked to give their best and final prices.</a:t>
            </a:r>
          </a:p>
          <a:p>
            <a:r>
              <a:rPr lang="en-GB" dirty="0"/>
              <a:t>References for each firm were sought.</a:t>
            </a:r>
          </a:p>
          <a:p>
            <a:r>
              <a:rPr lang="en-GB" dirty="0"/>
              <a:t>Existing sporting groups in the village were contacted to see how they might best utilise a new facility.</a:t>
            </a:r>
          </a:p>
          <a:p>
            <a:endParaRPr lang="en-GB" dirty="0"/>
          </a:p>
        </p:txBody>
      </p:sp>
    </p:spTree>
    <p:extLst>
      <p:ext uri="{BB962C8B-B14F-4D97-AF65-F5344CB8AC3E}">
        <p14:creationId xmlns:p14="http://schemas.microsoft.com/office/powerpoint/2010/main" val="30425517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197F7-A6D6-455A-8030-F00B62A4EA4C}"/>
              </a:ext>
            </a:extLst>
          </p:cNvPr>
          <p:cNvSpPr>
            <a:spLocks noGrp="1"/>
          </p:cNvSpPr>
          <p:nvPr>
            <p:ph type="title"/>
          </p:nvPr>
        </p:nvSpPr>
        <p:spPr/>
        <p:txBody>
          <a:bodyPr/>
          <a:lstStyle/>
          <a:p>
            <a:r>
              <a:rPr lang="en-GB" dirty="0"/>
              <a:t>The Final Two </a:t>
            </a:r>
          </a:p>
        </p:txBody>
      </p:sp>
      <p:sp>
        <p:nvSpPr>
          <p:cNvPr id="3" name="Content Placeholder 2">
            <a:extLst>
              <a:ext uri="{FF2B5EF4-FFF2-40B4-BE49-F238E27FC236}">
                <a16:creationId xmlns:a16="http://schemas.microsoft.com/office/drawing/2014/main" id="{86EC8D2C-4E0B-42C3-92E5-57D04F862A35}"/>
              </a:ext>
            </a:extLst>
          </p:cNvPr>
          <p:cNvSpPr>
            <a:spLocks noGrp="1"/>
          </p:cNvSpPr>
          <p:nvPr>
            <p:ph idx="1"/>
          </p:nvPr>
        </p:nvSpPr>
        <p:spPr>
          <a:xfrm>
            <a:off x="838200" y="1825625"/>
            <a:ext cx="10067282" cy="4351338"/>
          </a:xfrm>
        </p:spPr>
        <p:txBody>
          <a:bodyPr>
            <a:normAutofit fontScale="92500" lnSpcReduction="20000"/>
          </a:bodyPr>
          <a:lstStyle/>
          <a:p>
            <a:r>
              <a:rPr lang="en-GB" dirty="0"/>
              <a:t>Both firms were treated equally and given information on where they could best help their bids, without disclosing details, even names, of who they were up against.</a:t>
            </a:r>
          </a:p>
          <a:p>
            <a:r>
              <a:rPr lang="en-GB" dirty="0"/>
              <a:t>Further “apples with apples” conversations took place to ensure both bids represented the ‘better’ solution for Stapleford.</a:t>
            </a:r>
          </a:p>
          <a:p>
            <a:r>
              <a:rPr lang="en-GB" dirty="0"/>
              <a:t>Both firms sent electricians to the site so as to evaluate power supply issues for the lights and possibly gate.</a:t>
            </a:r>
          </a:p>
          <a:p>
            <a:r>
              <a:rPr lang="en-GB" dirty="0"/>
              <a:t>Both firms supplied suitable references. 3 were contacted via phone/email and one had a site visit as it closely resembled the infrastructure Stapleford is contemplating.</a:t>
            </a:r>
          </a:p>
          <a:p>
            <a:r>
              <a:rPr lang="en-GB" dirty="0"/>
              <a:t>Both firms, after further ‘encouragement’, proceeded to produce a third and final bid for this work, improving again on the financials in their second bid.</a:t>
            </a:r>
          </a:p>
        </p:txBody>
      </p:sp>
    </p:spTree>
    <p:extLst>
      <p:ext uri="{BB962C8B-B14F-4D97-AF65-F5344CB8AC3E}">
        <p14:creationId xmlns:p14="http://schemas.microsoft.com/office/powerpoint/2010/main" val="1411706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8DA31-0805-4310-943E-E281310EC2D2}"/>
              </a:ext>
            </a:extLst>
          </p:cNvPr>
          <p:cNvSpPr>
            <a:spLocks noGrp="1"/>
          </p:cNvSpPr>
          <p:nvPr>
            <p:ph type="title"/>
          </p:nvPr>
        </p:nvSpPr>
        <p:spPr/>
        <p:txBody>
          <a:bodyPr/>
          <a:lstStyle/>
          <a:p>
            <a:r>
              <a:rPr lang="en-GB" dirty="0"/>
              <a:t>Reaching Out</a:t>
            </a:r>
          </a:p>
        </p:txBody>
      </p:sp>
      <p:sp>
        <p:nvSpPr>
          <p:cNvPr id="3" name="Content Placeholder 2">
            <a:extLst>
              <a:ext uri="{FF2B5EF4-FFF2-40B4-BE49-F238E27FC236}">
                <a16:creationId xmlns:a16="http://schemas.microsoft.com/office/drawing/2014/main" id="{00D79ACA-4C99-4586-AACF-FB665BCD1F0B}"/>
              </a:ext>
            </a:extLst>
          </p:cNvPr>
          <p:cNvSpPr>
            <a:spLocks noGrp="1"/>
          </p:cNvSpPr>
          <p:nvPr>
            <p:ph idx="1"/>
          </p:nvPr>
        </p:nvSpPr>
        <p:spPr/>
        <p:txBody>
          <a:bodyPr>
            <a:normAutofit fontScale="70000" lnSpcReduction="20000"/>
          </a:bodyPr>
          <a:lstStyle/>
          <a:p>
            <a:r>
              <a:rPr lang="en-GB" dirty="0"/>
              <a:t>The village Tennis Club have been contacted around how they might secure exclusive use of the facility for certain time periods via a new agreement. Response received morning of July 8</a:t>
            </a:r>
            <a:r>
              <a:rPr lang="en-GB" baseline="30000" dirty="0"/>
              <a:t>th</a:t>
            </a:r>
            <a:r>
              <a:rPr lang="en-GB" dirty="0"/>
              <a:t>.</a:t>
            </a:r>
          </a:p>
          <a:p>
            <a:r>
              <a:rPr lang="en-GB" dirty="0"/>
              <a:t>The SAS Strikers have been emailed regarding their interest in potentially utilising the 5-aside pitch for training etc.</a:t>
            </a:r>
          </a:p>
          <a:p>
            <a:r>
              <a:rPr lang="en-GB" dirty="0"/>
              <a:t>A member of the WG will be liaising with Cambridge City Council about setting up Netball as a sport in the village.</a:t>
            </a:r>
          </a:p>
          <a:p>
            <a:r>
              <a:rPr lang="en-GB" dirty="0"/>
              <a:t>Basketball remains on my “to-do” list but plenty of time will be available during the planning process to do this, if permission granted by the Parish Council to proceed to </a:t>
            </a:r>
            <a:r>
              <a:rPr lang="en-GB"/>
              <a:t>that stage.</a:t>
            </a:r>
            <a:endParaRPr lang="en-GB" dirty="0"/>
          </a:p>
          <a:p>
            <a:r>
              <a:rPr lang="en-GB" dirty="0"/>
              <a:t>The Sports Advisory WG met on July 1</a:t>
            </a:r>
            <a:r>
              <a:rPr lang="en-GB" baseline="30000" dirty="0"/>
              <a:t>st</a:t>
            </a:r>
            <a:r>
              <a:rPr lang="en-GB" dirty="0"/>
              <a:t>. Minutes of that meeting will be available on the PC website shortly. This group continues to offer good advice and give up of their time for the good of sport in the village. We have one new member and one has asked to join (but not yet responded to my email .. You now who you are : )</a:t>
            </a:r>
          </a:p>
          <a:p>
            <a:r>
              <a:rPr lang="en-GB" dirty="0"/>
              <a:t>Some members have peeled off to assist more on the children’s playground initiative but their help to date is noted and appreciated. </a:t>
            </a:r>
          </a:p>
          <a:p>
            <a:r>
              <a:rPr lang="en-GB" dirty="0"/>
              <a:t>Cllr Fane was emailed on 17</a:t>
            </a:r>
            <a:r>
              <a:rPr lang="en-GB" baseline="30000" dirty="0"/>
              <a:t>th</a:t>
            </a:r>
            <a:r>
              <a:rPr lang="en-GB" dirty="0"/>
              <a:t> June for indicative advice around planning permissions required. </a:t>
            </a:r>
          </a:p>
        </p:txBody>
      </p:sp>
    </p:spTree>
    <p:extLst>
      <p:ext uri="{BB962C8B-B14F-4D97-AF65-F5344CB8AC3E}">
        <p14:creationId xmlns:p14="http://schemas.microsoft.com/office/powerpoint/2010/main" val="3560207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9A6F0-593C-4455-8648-581498C62379}"/>
              </a:ext>
            </a:extLst>
          </p:cNvPr>
          <p:cNvSpPr>
            <a:spLocks noGrp="1"/>
          </p:cNvSpPr>
          <p:nvPr>
            <p:ph type="title"/>
          </p:nvPr>
        </p:nvSpPr>
        <p:spPr/>
        <p:txBody>
          <a:bodyPr/>
          <a:lstStyle/>
          <a:p>
            <a:r>
              <a:rPr lang="en-GB" dirty="0"/>
              <a:t>Imagining The MUGA</a:t>
            </a:r>
          </a:p>
        </p:txBody>
      </p:sp>
      <p:sp>
        <p:nvSpPr>
          <p:cNvPr id="3" name="Content Placeholder 2">
            <a:extLst>
              <a:ext uri="{FF2B5EF4-FFF2-40B4-BE49-F238E27FC236}">
                <a16:creationId xmlns:a16="http://schemas.microsoft.com/office/drawing/2014/main" id="{6AD3E379-7E12-4E05-8A3E-0FB8967978E0}"/>
              </a:ext>
            </a:extLst>
          </p:cNvPr>
          <p:cNvSpPr>
            <a:spLocks noGrp="1"/>
          </p:cNvSpPr>
          <p:nvPr>
            <p:ph idx="1"/>
          </p:nvPr>
        </p:nvSpPr>
        <p:spPr/>
        <p:txBody>
          <a:bodyPr>
            <a:normAutofit/>
          </a:bodyPr>
          <a:lstStyle/>
          <a:p>
            <a:r>
              <a:rPr lang="en-GB" dirty="0"/>
              <a:t>The MUGA will be encased in a 3m high reinforced fence.</a:t>
            </a:r>
          </a:p>
          <a:p>
            <a:r>
              <a:rPr lang="en-GB" dirty="0"/>
              <a:t>The surface will be a synthetic ‘carpet’ like material ideal for tennis, netball and football (wearing sneakers). This will go on top of a cleaned, repaired and ‘de-rooted’ existing surface with a thin porous membrane between the two. Overall drainage will be improved.</a:t>
            </a:r>
          </a:p>
          <a:p>
            <a:r>
              <a:rPr lang="en-GB" dirty="0"/>
              <a:t>New nets, hoops and peripheral material will be purchased.</a:t>
            </a:r>
          </a:p>
          <a:p>
            <a:r>
              <a:rPr lang="en-GB" dirty="0"/>
              <a:t>Firms were asked to produce a court layout so that villagers can see how the courts will look.</a:t>
            </a:r>
          </a:p>
          <a:p>
            <a:r>
              <a:rPr lang="en-GB" dirty="0"/>
              <a:t>Some design tweaks have been made so let’s go through that now…</a:t>
            </a:r>
          </a:p>
          <a:p>
            <a:endParaRPr lang="en-GB" dirty="0"/>
          </a:p>
        </p:txBody>
      </p:sp>
    </p:spTree>
    <p:extLst>
      <p:ext uri="{BB962C8B-B14F-4D97-AF65-F5344CB8AC3E}">
        <p14:creationId xmlns:p14="http://schemas.microsoft.com/office/powerpoint/2010/main" val="18814933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93C55BB-146B-4C32-A5F0-033D4E43C14A}"/>
              </a:ext>
            </a:extLst>
          </p:cNvPr>
          <p:cNvPicPr>
            <a:picLocks noChangeAspect="1"/>
          </p:cNvPicPr>
          <p:nvPr/>
        </p:nvPicPr>
        <p:blipFill>
          <a:blip r:embed="rId2"/>
          <a:stretch>
            <a:fillRect/>
          </a:stretch>
        </p:blipFill>
        <p:spPr>
          <a:xfrm>
            <a:off x="-117700" y="0"/>
            <a:ext cx="7939548" cy="6858000"/>
          </a:xfrm>
          <a:prstGeom prst="rect">
            <a:avLst/>
          </a:prstGeom>
        </p:spPr>
      </p:pic>
      <p:sp>
        <p:nvSpPr>
          <p:cNvPr id="10" name="TextBox 9">
            <a:extLst>
              <a:ext uri="{FF2B5EF4-FFF2-40B4-BE49-F238E27FC236}">
                <a16:creationId xmlns:a16="http://schemas.microsoft.com/office/drawing/2014/main" id="{0C6A31F4-3ADE-46C0-AF1A-1F026E9AF16C}"/>
              </a:ext>
            </a:extLst>
          </p:cNvPr>
          <p:cNvSpPr txBox="1"/>
          <p:nvPr/>
        </p:nvSpPr>
        <p:spPr>
          <a:xfrm>
            <a:off x="0" y="2440270"/>
            <a:ext cx="1265731" cy="830997"/>
          </a:xfrm>
          <a:prstGeom prst="rect">
            <a:avLst/>
          </a:prstGeom>
          <a:solidFill>
            <a:schemeClr val="bg1">
              <a:lumMod val="85000"/>
            </a:schemeClr>
          </a:solidFill>
          <a:ln>
            <a:solidFill>
              <a:schemeClr val="tx1"/>
            </a:solidFill>
          </a:ln>
        </p:spPr>
        <p:txBody>
          <a:bodyPr wrap="none" rtlCol="0">
            <a:spAutoFit/>
          </a:bodyPr>
          <a:lstStyle/>
          <a:p>
            <a:r>
              <a:rPr lang="en-GB" sz="1200" dirty="0"/>
              <a:t>Tennis – White</a:t>
            </a:r>
          </a:p>
          <a:p>
            <a:r>
              <a:rPr lang="en-GB" sz="1200" dirty="0"/>
              <a:t>Netball – Yellow</a:t>
            </a:r>
          </a:p>
          <a:p>
            <a:r>
              <a:rPr lang="en-GB" sz="1200" dirty="0"/>
              <a:t>Football – Red</a:t>
            </a:r>
          </a:p>
          <a:p>
            <a:r>
              <a:rPr lang="en-GB" sz="1200" dirty="0"/>
              <a:t>Basketball - Black</a:t>
            </a:r>
          </a:p>
        </p:txBody>
      </p:sp>
      <p:sp>
        <p:nvSpPr>
          <p:cNvPr id="11" name="TextBox 10">
            <a:extLst>
              <a:ext uri="{FF2B5EF4-FFF2-40B4-BE49-F238E27FC236}">
                <a16:creationId xmlns:a16="http://schemas.microsoft.com/office/drawing/2014/main" id="{26793EBC-9ED0-4D76-A952-8D5D32CABF7C}"/>
              </a:ext>
            </a:extLst>
          </p:cNvPr>
          <p:cNvSpPr txBox="1"/>
          <p:nvPr/>
        </p:nvSpPr>
        <p:spPr>
          <a:xfrm>
            <a:off x="7915450" y="145855"/>
            <a:ext cx="4173703" cy="6986528"/>
          </a:xfrm>
          <a:prstGeom prst="rect">
            <a:avLst/>
          </a:prstGeom>
          <a:noFill/>
        </p:spPr>
        <p:txBody>
          <a:bodyPr wrap="square" rtlCol="0">
            <a:spAutoFit/>
          </a:bodyPr>
          <a:lstStyle/>
          <a:p>
            <a:r>
              <a:rPr lang="en-GB" sz="1600" dirty="0"/>
              <a:t>We are using the existing footprint of the tennis courts. Enlarging would be cost-prohibitive.</a:t>
            </a:r>
          </a:p>
          <a:p>
            <a:endParaRPr lang="en-GB" sz="1600" dirty="0"/>
          </a:p>
          <a:p>
            <a:r>
              <a:rPr lang="en-GB" sz="1600" dirty="0"/>
              <a:t>The single gate alone will be wide enough for wheel chair access.</a:t>
            </a:r>
          </a:p>
          <a:p>
            <a:endParaRPr lang="en-GB" sz="1600" dirty="0"/>
          </a:p>
          <a:p>
            <a:r>
              <a:rPr lang="en-GB" sz="1600" dirty="0"/>
              <a:t>The double gate allows for maintenance access.</a:t>
            </a:r>
          </a:p>
          <a:p>
            <a:endParaRPr lang="en-GB" sz="1600" dirty="0"/>
          </a:p>
          <a:p>
            <a:r>
              <a:rPr lang="en-GB" sz="1600" dirty="0"/>
              <a:t>Tennis on both courts</a:t>
            </a:r>
          </a:p>
          <a:p>
            <a:r>
              <a:rPr lang="en-GB" sz="1600" dirty="0"/>
              <a:t>Netball on Court 1</a:t>
            </a:r>
          </a:p>
          <a:p>
            <a:r>
              <a:rPr lang="en-GB" sz="1600" dirty="0"/>
              <a:t>Football on Court 2</a:t>
            </a:r>
          </a:p>
          <a:p>
            <a:endParaRPr lang="en-GB" sz="1600" dirty="0"/>
          </a:p>
          <a:p>
            <a:r>
              <a:rPr lang="en-GB" sz="1600" dirty="0"/>
              <a:t>Only one Basketball hoop near the double gate for now but positioned so we </a:t>
            </a:r>
            <a:r>
              <a:rPr lang="en-GB" sz="1600" i="1" dirty="0"/>
              <a:t>could</a:t>
            </a:r>
            <a:r>
              <a:rPr lang="en-GB" sz="1600" dirty="0"/>
              <a:t> add a full court if demand grows over time.</a:t>
            </a:r>
          </a:p>
          <a:p>
            <a:endParaRPr lang="en-GB" sz="1600" dirty="0"/>
          </a:p>
          <a:p>
            <a:r>
              <a:rPr lang="en-GB" sz="1600" dirty="0"/>
              <a:t>Basketball lines painted on: the others would be inlaid – physically part of the carpet.</a:t>
            </a:r>
          </a:p>
          <a:p>
            <a:endParaRPr lang="en-GB" sz="1600" dirty="0"/>
          </a:p>
          <a:p>
            <a:r>
              <a:rPr lang="en-GB" sz="1600" dirty="0"/>
              <a:t>Rebound panels at the bottom for protection.</a:t>
            </a:r>
          </a:p>
          <a:p>
            <a:endParaRPr lang="en-GB" sz="1600" dirty="0"/>
          </a:p>
          <a:p>
            <a:r>
              <a:rPr lang="en-GB" sz="1600" dirty="0"/>
              <a:t>Football Goals attached to the fence.</a:t>
            </a:r>
          </a:p>
          <a:p>
            <a:r>
              <a:rPr lang="en-GB" sz="1600" dirty="0"/>
              <a:t>Tweener lights all along sides A and B</a:t>
            </a:r>
          </a:p>
          <a:p>
            <a:r>
              <a:rPr lang="en-GB" sz="1600" dirty="0"/>
              <a:t>Side B is nearest Haverhill Road</a:t>
            </a:r>
          </a:p>
          <a:p>
            <a:endParaRPr lang="en-GB" sz="1600" dirty="0"/>
          </a:p>
          <a:p>
            <a:r>
              <a:rPr lang="en-GB" sz="1600" dirty="0"/>
              <a:t>Retractable Divider Net to separate two different sports</a:t>
            </a:r>
          </a:p>
          <a:p>
            <a:endParaRPr lang="en-GB" sz="1600" dirty="0"/>
          </a:p>
        </p:txBody>
      </p:sp>
      <p:sp>
        <p:nvSpPr>
          <p:cNvPr id="12" name="TextBox 11">
            <a:extLst>
              <a:ext uri="{FF2B5EF4-FFF2-40B4-BE49-F238E27FC236}">
                <a16:creationId xmlns:a16="http://schemas.microsoft.com/office/drawing/2014/main" id="{2D1E8FCA-B4BF-4AA8-8F14-275631FBC5E9}"/>
              </a:ext>
            </a:extLst>
          </p:cNvPr>
          <p:cNvSpPr txBox="1"/>
          <p:nvPr/>
        </p:nvSpPr>
        <p:spPr>
          <a:xfrm>
            <a:off x="1559528" y="2782468"/>
            <a:ext cx="324128" cy="369332"/>
          </a:xfrm>
          <a:prstGeom prst="rect">
            <a:avLst/>
          </a:prstGeom>
          <a:noFill/>
        </p:spPr>
        <p:txBody>
          <a:bodyPr wrap="none" rtlCol="0">
            <a:spAutoFit/>
          </a:bodyPr>
          <a:lstStyle/>
          <a:p>
            <a:r>
              <a:rPr lang="en-GB" b="1" dirty="0"/>
              <a:t>A</a:t>
            </a:r>
          </a:p>
        </p:txBody>
      </p:sp>
      <p:sp>
        <p:nvSpPr>
          <p:cNvPr id="13" name="TextBox 12">
            <a:extLst>
              <a:ext uri="{FF2B5EF4-FFF2-40B4-BE49-F238E27FC236}">
                <a16:creationId xmlns:a16="http://schemas.microsoft.com/office/drawing/2014/main" id="{F97EB740-48DE-447A-A1D6-D41472D87F97}"/>
              </a:ext>
            </a:extLst>
          </p:cNvPr>
          <p:cNvSpPr txBox="1"/>
          <p:nvPr/>
        </p:nvSpPr>
        <p:spPr>
          <a:xfrm>
            <a:off x="6278318" y="2782468"/>
            <a:ext cx="324128" cy="369332"/>
          </a:xfrm>
          <a:prstGeom prst="rect">
            <a:avLst/>
          </a:prstGeom>
          <a:noFill/>
        </p:spPr>
        <p:txBody>
          <a:bodyPr wrap="none" rtlCol="0">
            <a:spAutoFit/>
          </a:bodyPr>
          <a:lstStyle/>
          <a:p>
            <a:r>
              <a:rPr lang="en-GB" b="1" dirty="0"/>
              <a:t>B</a:t>
            </a:r>
          </a:p>
        </p:txBody>
      </p:sp>
      <p:sp>
        <p:nvSpPr>
          <p:cNvPr id="14" name="Oval 13">
            <a:extLst>
              <a:ext uri="{FF2B5EF4-FFF2-40B4-BE49-F238E27FC236}">
                <a16:creationId xmlns:a16="http://schemas.microsoft.com/office/drawing/2014/main" id="{96511172-5F24-4E52-A4CA-1A589FEFBC57}"/>
              </a:ext>
            </a:extLst>
          </p:cNvPr>
          <p:cNvSpPr/>
          <p:nvPr/>
        </p:nvSpPr>
        <p:spPr>
          <a:xfrm>
            <a:off x="6226894" y="4151264"/>
            <a:ext cx="1347307" cy="476834"/>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177271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C5A4C-BC08-4561-B539-1326F6E1BCB5}"/>
              </a:ext>
            </a:extLst>
          </p:cNvPr>
          <p:cNvSpPr>
            <a:spLocks noGrp="1"/>
          </p:cNvSpPr>
          <p:nvPr>
            <p:ph type="title"/>
          </p:nvPr>
        </p:nvSpPr>
        <p:spPr/>
        <p:txBody>
          <a:bodyPr/>
          <a:lstStyle/>
          <a:p>
            <a:r>
              <a:rPr lang="en-GB" dirty="0"/>
              <a:t>How It Would Look</a:t>
            </a:r>
          </a:p>
        </p:txBody>
      </p:sp>
      <p:pic>
        <p:nvPicPr>
          <p:cNvPr id="4" name="Picture 3">
            <a:extLst>
              <a:ext uri="{FF2B5EF4-FFF2-40B4-BE49-F238E27FC236}">
                <a16:creationId xmlns:a16="http://schemas.microsoft.com/office/drawing/2014/main" id="{CA7832F9-31E9-4A17-A76E-68AAAAEE8A70}"/>
              </a:ext>
            </a:extLst>
          </p:cNvPr>
          <p:cNvPicPr>
            <a:picLocks noChangeAspect="1"/>
          </p:cNvPicPr>
          <p:nvPr/>
        </p:nvPicPr>
        <p:blipFill>
          <a:blip r:embed="rId2"/>
          <a:stretch>
            <a:fillRect/>
          </a:stretch>
        </p:blipFill>
        <p:spPr>
          <a:xfrm>
            <a:off x="963755" y="1376927"/>
            <a:ext cx="4387652" cy="2774338"/>
          </a:xfrm>
          <a:prstGeom prst="rect">
            <a:avLst/>
          </a:prstGeom>
        </p:spPr>
      </p:pic>
      <p:pic>
        <p:nvPicPr>
          <p:cNvPr id="5" name="Picture 4">
            <a:extLst>
              <a:ext uri="{FF2B5EF4-FFF2-40B4-BE49-F238E27FC236}">
                <a16:creationId xmlns:a16="http://schemas.microsoft.com/office/drawing/2014/main" id="{247DBA9A-D15E-4B98-B9A4-ED5F89BD4CDF}"/>
              </a:ext>
            </a:extLst>
          </p:cNvPr>
          <p:cNvPicPr>
            <a:picLocks noChangeAspect="1"/>
          </p:cNvPicPr>
          <p:nvPr/>
        </p:nvPicPr>
        <p:blipFill>
          <a:blip r:embed="rId3"/>
          <a:stretch>
            <a:fillRect/>
          </a:stretch>
        </p:blipFill>
        <p:spPr>
          <a:xfrm>
            <a:off x="963755" y="4263829"/>
            <a:ext cx="4387652" cy="2437584"/>
          </a:xfrm>
          <a:prstGeom prst="rect">
            <a:avLst/>
          </a:prstGeom>
        </p:spPr>
      </p:pic>
      <p:pic>
        <p:nvPicPr>
          <p:cNvPr id="6" name="Picture 5">
            <a:extLst>
              <a:ext uri="{FF2B5EF4-FFF2-40B4-BE49-F238E27FC236}">
                <a16:creationId xmlns:a16="http://schemas.microsoft.com/office/drawing/2014/main" id="{CBD3A4D5-F912-432C-9EEA-92ECF5E9D038}"/>
              </a:ext>
            </a:extLst>
          </p:cNvPr>
          <p:cNvPicPr>
            <a:picLocks noChangeAspect="1"/>
          </p:cNvPicPr>
          <p:nvPr/>
        </p:nvPicPr>
        <p:blipFill>
          <a:blip r:embed="rId4"/>
          <a:stretch>
            <a:fillRect/>
          </a:stretch>
        </p:blipFill>
        <p:spPr>
          <a:xfrm>
            <a:off x="5351407" y="1299165"/>
            <a:ext cx="3655010" cy="4617184"/>
          </a:xfrm>
          <a:prstGeom prst="rect">
            <a:avLst/>
          </a:prstGeom>
        </p:spPr>
      </p:pic>
      <p:pic>
        <p:nvPicPr>
          <p:cNvPr id="7" name="Picture 6">
            <a:extLst>
              <a:ext uri="{FF2B5EF4-FFF2-40B4-BE49-F238E27FC236}">
                <a16:creationId xmlns:a16="http://schemas.microsoft.com/office/drawing/2014/main" id="{E9916957-EBBD-4D13-86E7-5729ADAB256C}"/>
              </a:ext>
            </a:extLst>
          </p:cNvPr>
          <p:cNvPicPr>
            <a:picLocks noChangeAspect="1"/>
          </p:cNvPicPr>
          <p:nvPr/>
        </p:nvPicPr>
        <p:blipFill>
          <a:blip r:embed="rId5"/>
          <a:stretch>
            <a:fillRect/>
          </a:stretch>
        </p:blipFill>
        <p:spPr>
          <a:xfrm>
            <a:off x="5454523" y="5860251"/>
            <a:ext cx="3955551" cy="921224"/>
          </a:xfrm>
          <a:prstGeom prst="rect">
            <a:avLst/>
          </a:prstGeom>
        </p:spPr>
      </p:pic>
      <p:pic>
        <p:nvPicPr>
          <p:cNvPr id="9" name="Picture 8" descr="A close up of a street&#10;&#10;Description automatically generated">
            <a:extLst>
              <a:ext uri="{FF2B5EF4-FFF2-40B4-BE49-F238E27FC236}">
                <a16:creationId xmlns:a16="http://schemas.microsoft.com/office/drawing/2014/main" id="{D7316651-2C0C-4D88-AC46-3B11DB439F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8124297" y="2259046"/>
            <a:ext cx="4429236" cy="2664997"/>
          </a:xfrm>
          <a:prstGeom prst="rect">
            <a:avLst/>
          </a:prstGeom>
        </p:spPr>
      </p:pic>
      <p:sp>
        <p:nvSpPr>
          <p:cNvPr id="3" name="TextBox 2">
            <a:extLst>
              <a:ext uri="{FF2B5EF4-FFF2-40B4-BE49-F238E27FC236}">
                <a16:creationId xmlns:a16="http://schemas.microsoft.com/office/drawing/2014/main" id="{898C5902-DD86-4777-A6F9-AC08A05C925E}"/>
              </a:ext>
            </a:extLst>
          </p:cNvPr>
          <p:cNvSpPr txBox="1"/>
          <p:nvPr/>
        </p:nvSpPr>
        <p:spPr>
          <a:xfrm>
            <a:off x="6035112" y="1753919"/>
            <a:ext cx="1247842" cy="369332"/>
          </a:xfrm>
          <a:prstGeom prst="rect">
            <a:avLst/>
          </a:prstGeom>
          <a:noFill/>
        </p:spPr>
        <p:txBody>
          <a:bodyPr wrap="none" rtlCol="0">
            <a:spAutoFit/>
          </a:bodyPr>
          <a:lstStyle/>
          <a:p>
            <a:r>
              <a:rPr lang="en-GB" dirty="0"/>
              <a:t>Divider Net</a:t>
            </a:r>
          </a:p>
        </p:txBody>
      </p:sp>
      <p:sp>
        <p:nvSpPr>
          <p:cNvPr id="10" name="TextBox 9">
            <a:extLst>
              <a:ext uri="{FF2B5EF4-FFF2-40B4-BE49-F238E27FC236}">
                <a16:creationId xmlns:a16="http://schemas.microsoft.com/office/drawing/2014/main" id="{355CA5B6-2B64-407E-8A78-3E696E740372}"/>
              </a:ext>
            </a:extLst>
          </p:cNvPr>
          <p:cNvSpPr txBox="1"/>
          <p:nvPr/>
        </p:nvSpPr>
        <p:spPr>
          <a:xfrm>
            <a:off x="9183154" y="1768449"/>
            <a:ext cx="2315570" cy="923330"/>
          </a:xfrm>
          <a:prstGeom prst="rect">
            <a:avLst/>
          </a:prstGeom>
          <a:noFill/>
        </p:spPr>
        <p:txBody>
          <a:bodyPr wrap="none" rtlCol="0">
            <a:spAutoFit/>
          </a:bodyPr>
          <a:lstStyle/>
          <a:p>
            <a:r>
              <a:rPr lang="en-GB" dirty="0"/>
              <a:t>Inlaid Lines: sand is </a:t>
            </a:r>
          </a:p>
          <a:p>
            <a:r>
              <a:rPr lang="en-GB" dirty="0"/>
              <a:t>poured on the surface </a:t>
            </a:r>
          </a:p>
          <a:p>
            <a:r>
              <a:rPr lang="en-GB" dirty="0"/>
              <a:t>to give it resilience</a:t>
            </a:r>
          </a:p>
        </p:txBody>
      </p:sp>
    </p:spTree>
    <p:extLst>
      <p:ext uri="{BB962C8B-B14F-4D97-AF65-F5344CB8AC3E}">
        <p14:creationId xmlns:p14="http://schemas.microsoft.com/office/powerpoint/2010/main" val="10919750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FF93B-8A15-46C6-99CE-3C7C3F06601C}"/>
              </a:ext>
            </a:extLst>
          </p:cNvPr>
          <p:cNvSpPr>
            <a:spLocks noGrp="1"/>
          </p:cNvSpPr>
          <p:nvPr>
            <p:ph type="title"/>
          </p:nvPr>
        </p:nvSpPr>
        <p:spPr/>
        <p:txBody>
          <a:bodyPr/>
          <a:lstStyle/>
          <a:p>
            <a:r>
              <a:rPr lang="en-GB" dirty="0"/>
              <a:t>Tweener Lights</a:t>
            </a:r>
          </a:p>
        </p:txBody>
      </p:sp>
      <p:sp>
        <p:nvSpPr>
          <p:cNvPr id="6" name="Content Placeholder 2">
            <a:extLst>
              <a:ext uri="{FF2B5EF4-FFF2-40B4-BE49-F238E27FC236}">
                <a16:creationId xmlns:a16="http://schemas.microsoft.com/office/drawing/2014/main" id="{28A0F9E6-71A9-4E15-998D-6DD60C19AF13}"/>
              </a:ext>
            </a:extLst>
          </p:cNvPr>
          <p:cNvSpPr>
            <a:spLocks noGrp="1"/>
          </p:cNvSpPr>
          <p:nvPr>
            <p:ph idx="1"/>
          </p:nvPr>
        </p:nvSpPr>
        <p:spPr>
          <a:xfrm>
            <a:off x="4476633" y="1530660"/>
            <a:ext cx="7169345" cy="4962215"/>
          </a:xfrm>
        </p:spPr>
        <p:txBody>
          <a:bodyPr>
            <a:normAutofit fontScale="92500" lnSpcReduction="10000"/>
          </a:bodyPr>
          <a:lstStyle/>
          <a:p>
            <a:r>
              <a:rPr lang="en-GB" dirty="0"/>
              <a:t>Tweener lighting is attached near to the top of the new MUGA fence and doesn’t require large posts. Overall it is a less invasive lighting solution. </a:t>
            </a:r>
          </a:p>
          <a:p>
            <a:r>
              <a:rPr lang="en-GB" dirty="0"/>
              <a:t>Wiring will need to be secured. </a:t>
            </a:r>
          </a:p>
          <a:p>
            <a:r>
              <a:rPr lang="en-GB" dirty="0"/>
              <a:t>Some gauze/netting attached to the new fence would considerably limit any light pollution.</a:t>
            </a:r>
          </a:p>
          <a:p>
            <a:r>
              <a:rPr lang="en-GB" dirty="0"/>
              <a:t>We could also consider a laurel hedge at a safe distance from the fence to further reduce glow.</a:t>
            </a:r>
          </a:p>
          <a:p>
            <a:r>
              <a:rPr lang="en-GB" dirty="0"/>
              <a:t>Feedback from users at Muswell Hill TC, London was that </a:t>
            </a:r>
            <a:r>
              <a:rPr lang="en-GB" b="1" dirty="0">
                <a:solidFill>
                  <a:srgbClr val="FF0000"/>
                </a:solidFill>
              </a:rPr>
              <a:t>2/3</a:t>
            </a:r>
            <a:r>
              <a:rPr lang="en-GB" dirty="0"/>
              <a:t> players preferred Tweener to the existing pylon flood lights.</a:t>
            </a:r>
          </a:p>
          <a:p>
            <a:r>
              <a:rPr lang="en-GB" dirty="0"/>
              <a:t>Low running cost.</a:t>
            </a:r>
          </a:p>
        </p:txBody>
      </p:sp>
      <p:pic>
        <p:nvPicPr>
          <p:cNvPr id="9" name="Picture 8" descr="A close up of a metal fence&#10;&#10;Description automatically generated">
            <a:extLst>
              <a:ext uri="{FF2B5EF4-FFF2-40B4-BE49-F238E27FC236}">
                <a16:creationId xmlns:a16="http://schemas.microsoft.com/office/drawing/2014/main" id="{1C14D926-BF33-47E2-BDFD-6E8A39B54F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0107" y="1530660"/>
            <a:ext cx="2656309" cy="4721402"/>
          </a:xfrm>
          <a:prstGeom prst="rect">
            <a:avLst/>
          </a:prstGeom>
        </p:spPr>
      </p:pic>
    </p:spTree>
    <p:extLst>
      <p:ext uri="{BB962C8B-B14F-4D97-AF65-F5344CB8AC3E}">
        <p14:creationId xmlns:p14="http://schemas.microsoft.com/office/powerpoint/2010/main" val="3057502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bridge&#10;&#10;Description automatically generated">
            <a:extLst>
              <a:ext uri="{FF2B5EF4-FFF2-40B4-BE49-F238E27FC236}">
                <a16:creationId xmlns:a16="http://schemas.microsoft.com/office/drawing/2014/main" id="{654BBBA3-C61B-4961-AAEF-C2C58BF712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096000" cy="3429000"/>
          </a:xfrm>
          <a:prstGeom prst="rect">
            <a:avLst/>
          </a:prstGeom>
        </p:spPr>
      </p:pic>
      <p:pic>
        <p:nvPicPr>
          <p:cNvPr id="5" name="Picture 4" descr="A close up of a green fence&#10;&#10;Description automatically generated">
            <a:extLst>
              <a:ext uri="{FF2B5EF4-FFF2-40B4-BE49-F238E27FC236}">
                <a16:creationId xmlns:a16="http://schemas.microsoft.com/office/drawing/2014/main" id="{10530EA8-C48D-4C6E-8201-1AD88980AA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1" y="0"/>
            <a:ext cx="6096000" cy="3429000"/>
          </a:xfrm>
          <a:prstGeom prst="rect">
            <a:avLst/>
          </a:prstGeom>
        </p:spPr>
      </p:pic>
      <p:pic>
        <p:nvPicPr>
          <p:cNvPr id="6" name="Picture 5" descr="A close up of a fence&#10;&#10;Description automatically generated">
            <a:extLst>
              <a:ext uri="{FF2B5EF4-FFF2-40B4-BE49-F238E27FC236}">
                <a16:creationId xmlns:a16="http://schemas.microsoft.com/office/drawing/2014/main" id="{06F9B9C3-9067-4792-80A3-5CEB4650DE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29001"/>
            <a:ext cx="6096000" cy="3429000"/>
          </a:xfrm>
          <a:prstGeom prst="rect">
            <a:avLst/>
          </a:prstGeom>
        </p:spPr>
      </p:pic>
      <p:pic>
        <p:nvPicPr>
          <p:cNvPr id="8" name="Picture 7" descr="A picture containing fence, outdoor, grass, game&#10;&#10;Description automatically generated">
            <a:extLst>
              <a:ext uri="{FF2B5EF4-FFF2-40B4-BE49-F238E27FC236}">
                <a16:creationId xmlns:a16="http://schemas.microsoft.com/office/drawing/2014/main" id="{E036837B-406B-414E-9438-E8729BEB3B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5998" y="3428998"/>
            <a:ext cx="6096002" cy="3429001"/>
          </a:xfrm>
          <a:prstGeom prst="rect">
            <a:avLst/>
          </a:prstGeom>
        </p:spPr>
      </p:pic>
    </p:spTree>
    <p:extLst>
      <p:ext uri="{BB962C8B-B14F-4D97-AF65-F5344CB8AC3E}">
        <p14:creationId xmlns:p14="http://schemas.microsoft.com/office/powerpoint/2010/main" val="9064250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6127</TotalTime>
  <Words>1171</Words>
  <Application>Microsoft Office PowerPoint</Application>
  <PresentationFormat>Widescreen</PresentationFormat>
  <Paragraphs>97</Paragraphs>
  <Slides>16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Office Theme</vt:lpstr>
      <vt:lpstr>Stapleford MUGA</vt:lpstr>
      <vt:lpstr>The Story So Far…</vt:lpstr>
      <vt:lpstr>The Final Two </vt:lpstr>
      <vt:lpstr>Reaching Out</vt:lpstr>
      <vt:lpstr>Imagining The MUGA</vt:lpstr>
      <vt:lpstr>PowerPoint Presentation</vt:lpstr>
      <vt:lpstr>How It Would Look</vt:lpstr>
      <vt:lpstr>Tweener Lights</vt:lpstr>
      <vt:lpstr>PowerPoint Presentation</vt:lpstr>
      <vt:lpstr>PowerPoint Presentation</vt:lpstr>
      <vt:lpstr>Final Bid</vt:lpstr>
      <vt:lpstr>Conclusions</vt:lpstr>
      <vt:lpstr>Recommendations</vt:lpstr>
      <vt:lpstr>Implications</vt:lpstr>
      <vt:lpstr>Any 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Stapleford MUGA</dc:title>
  <dc:creator>paul mcphater</dc:creator>
  <cp:lastModifiedBy>paul mcphater</cp:lastModifiedBy>
  <cp:revision>61</cp:revision>
  <cp:lastPrinted>2020-06-09T10:14:13Z</cp:lastPrinted>
  <dcterms:created xsi:type="dcterms:W3CDTF">2020-06-02T08:55:03Z</dcterms:created>
  <dcterms:modified xsi:type="dcterms:W3CDTF">2020-07-08T11:49:58Z</dcterms:modified>
</cp:coreProperties>
</file>